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6" r:id="rId17"/>
    <p:sldId id="270" r:id="rId18"/>
    <p:sldId id="271" r:id="rId19"/>
    <p:sldId id="272" r:id="rId20"/>
  </p:sldIdLst>
  <p:sldSz cx="9144000" cy="5143500" type="screen16x9"/>
  <p:notesSz cx="6858000" cy="9144000"/>
  <p:embeddedFontLst>
    <p:embeddedFont>
      <p:font typeface="Questrial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intessential" panose="020B0604020202020204" charset="0"/>
      <p:regular r:id="rId27"/>
    </p:embeddedFont>
    <p:embeddedFont>
      <p:font typeface="Oswald" panose="020B0604020202020204" charset="0"/>
      <p:regular r:id="rId28"/>
      <p:bold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Montserrat SemiBold" panose="020B060402020202020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  <p:embeddedFont>
      <p:font typeface="Roboto Light" panose="020B0604020202020204" charset="0"/>
      <p:regular r:id="rId42"/>
      <p:bold r:id="rId43"/>
      <p:italic r:id="rId44"/>
      <p:boldItalic r:id="rId45"/>
    </p:embeddedFont>
    <p:embeddedFont>
      <p:font typeface="Allerta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30" y="29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89230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9e6d37d4c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9e6d37d4c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752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65303656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65303656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170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9e6d37d4c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9e6d37d4c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999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9e6d37d4c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9e6d37d4c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743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59e6d37d4c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59e6d37d4c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307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f7c69fa2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f7c69fa2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0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f7c69fa2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f7c69fa2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422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f7c69fa2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f7c69fa25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82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9e6d37d4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9e6d37d4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02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f7c69fa2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f7c69fa2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43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2cc2e4d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2cc2e4d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65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f7c69fa2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f7c69fa2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2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f7c69fa2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f7c69fa2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935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f7c69fa2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f7c69fa2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40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f7c69fa2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f7c69fa2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501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f7c69fa2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f7c69fa2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72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74077"/>
              </a:buClr>
              <a:buSzPts val="5200"/>
              <a:buFont typeface="Montserrat SemiBold"/>
              <a:buNone/>
              <a:defRPr sz="5200">
                <a:solidFill>
                  <a:srgbClr val="17407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/>
          <p:nvPr/>
        </p:nvSpPr>
        <p:spPr>
          <a:xfrm>
            <a:off x="0" y="1127126"/>
            <a:ext cx="9144000" cy="2183400"/>
          </a:xfrm>
          <a:prstGeom prst="rect">
            <a:avLst/>
          </a:prstGeom>
          <a:solidFill>
            <a:srgbClr val="171717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6"/>
          <p:cNvSpPr txBox="1">
            <a:spLocks noGrp="1"/>
          </p:cNvSpPr>
          <p:nvPr>
            <p:ph type="ctrTitle"/>
          </p:nvPr>
        </p:nvSpPr>
        <p:spPr>
          <a:xfrm>
            <a:off x="1143000" y="1323457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5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subTitle" idx="1"/>
          </p:nvPr>
        </p:nvSpPr>
        <p:spPr>
          <a:xfrm>
            <a:off x="1143000" y="334501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19415F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1941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2D2D2D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4100">
                <a:solidFill>
                  <a:srgbClr val="23467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Quintessential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llerta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llerta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llerta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077"/>
              </a:buClr>
              <a:buSzPts val="1100"/>
              <a:buFont typeface="Questrial"/>
              <a:buNone/>
              <a:defRPr sz="3300" b="0">
                <a:solidFill>
                  <a:srgbClr val="17407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98450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 sz="2700">
                <a:solidFill>
                  <a:srgbClr val="353F51"/>
                </a:solidFill>
              </a:defRPr>
            </a:lvl1pPr>
            <a:lvl2pPr marL="914400" lvl="1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2400"/>
            </a:lvl2pPr>
            <a:lvl3pPr marL="1371600" lvl="2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2100"/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800"/>
            </a:lvl4pPr>
            <a:lvl5pPr marL="2286000" lvl="4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800"/>
            </a:lvl5pPr>
            <a:lvl6pPr marL="2743200" lvl="5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077"/>
              </a:buClr>
              <a:buSzPts val="1100"/>
              <a:buFont typeface="Questrial"/>
              <a:buNone/>
              <a:defRPr sz="3300" b="0">
                <a:solidFill>
                  <a:srgbClr val="17407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74150"/>
              </a:buClr>
              <a:buSzPts val="1100"/>
              <a:buFont typeface="Arial"/>
              <a:buChar char="•"/>
              <a:defRPr sz="2100">
                <a:solidFill>
                  <a:srgbClr val="374150"/>
                </a:solidFill>
              </a:defRPr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800">
                <a:solidFill>
                  <a:srgbClr val="2D2D2D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5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4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4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74150"/>
              </a:buClr>
              <a:buSzPts val="1100"/>
              <a:buFont typeface="Arial"/>
              <a:buChar char="•"/>
              <a:defRPr sz="2100">
                <a:solidFill>
                  <a:srgbClr val="374150"/>
                </a:solidFill>
              </a:defRPr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800">
                <a:solidFill>
                  <a:srgbClr val="2D2D2D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5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4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4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077"/>
              </a:buClr>
              <a:buSzPts val="1100"/>
              <a:buFont typeface="Questrial"/>
              <a:buNone/>
              <a:defRPr sz="3300" b="0">
                <a:solidFill>
                  <a:srgbClr val="17407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800" b="1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intessential"/>
              <a:buNone/>
              <a:defRPr sz="1500" b="1"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Allerta"/>
              <a:buNone/>
              <a:defRPr sz="14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Allerta"/>
              <a:buNone/>
              <a:defRPr sz="12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Allerta"/>
              <a:buNone/>
              <a:defRPr sz="12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None/>
              <a:defRPr sz="12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None/>
              <a:defRPr sz="12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None/>
              <a:defRPr sz="12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74150"/>
              </a:buClr>
              <a:buSzPts val="1100"/>
              <a:buFont typeface="Arial"/>
              <a:buChar char="•"/>
              <a:defRPr sz="2100">
                <a:solidFill>
                  <a:srgbClr val="374150"/>
                </a:solidFill>
              </a:defRPr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800">
                <a:solidFill>
                  <a:srgbClr val="2D2D2D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5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4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4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800" b="1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intessential"/>
              <a:buNone/>
              <a:defRPr sz="1500" b="1"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Allerta"/>
              <a:buNone/>
              <a:defRPr sz="14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Allerta"/>
              <a:buNone/>
              <a:defRPr sz="12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Allerta"/>
              <a:buNone/>
              <a:defRPr sz="12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None/>
              <a:defRPr sz="12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None/>
              <a:defRPr sz="12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None/>
              <a:defRPr sz="12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74150"/>
              </a:buClr>
              <a:buSzPts val="1100"/>
              <a:buFont typeface="Arial"/>
              <a:buChar char="•"/>
              <a:defRPr sz="2100">
                <a:solidFill>
                  <a:srgbClr val="374150"/>
                </a:solidFill>
              </a:defRPr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800">
                <a:solidFill>
                  <a:srgbClr val="2D2D2D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5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4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4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077"/>
              </a:buClr>
              <a:buSzPts val="1100"/>
              <a:buFont typeface="Questrial"/>
              <a:buNone/>
              <a:defRPr sz="3300" b="0">
                <a:solidFill>
                  <a:srgbClr val="17407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98450" rtl="0">
              <a:spcBef>
                <a:spcPts val="800"/>
              </a:spcBef>
              <a:spcAft>
                <a:spcPts val="0"/>
              </a:spcAft>
              <a:buSzPts val="1100"/>
              <a:buChar char="•"/>
              <a:defRPr sz="2400"/>
            </a:lvl1pPr>
            <a:lvl2pPr marL="914400" lvl="1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2100"/>
            </a:lvl2pPr>
            <a:lvl3pPr marL="1371600" lvl="2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800"/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500"/>
            </a:lvl4pPr>
            <a:lvl5pPr marL="2286000" lvl="4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500"/>
            </a:lvl5pPr>
            <a:lvl6pPr marL="2743200" lvl="5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500"/>
            </a:lvl6pPr>
            <a:lvl7pPr marL="3200400" lvl="6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500"/>
            </a:lvl7pPr>
            <a:lvl8pPr marL="3657600" lvl="7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500"/>
            </a:lvl8pPr>
            <a:lvl9pPr marL="4114800" lvl="8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500"/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200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intessential"/>
              <a:buNone/>
              <a:defRPr sz="1100"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Allerta"/>
              <a:buNone/>
              <a:defRPr sz="9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Allerta"/>
              <a:buNone/>
              <a:defRPr sz="8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Allerta"/>
              <a:buNone/>
              <a:defRPr sz="8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None/>
              <a:defRPr sz="8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None/>
              <a:defRPr sz="8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None/>
              <a:defRPr sz="8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None/>
              <a:defRPr sz="8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200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intessential"/>
              <a:buNone/>
              <a:defRPr sz="1100"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Allerta"/>
              <a:buNone/>
              <a:defRPr sz="9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Allerta"/>
              <a:buNone/>
              <a:defRPr sz="8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Allerta"/>
              <a:buNone/>
              <a:defRPr sz="8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None/>
              <a:defRPr sz="8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None/>
              <a:defRPr sz="8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None/>
              <a:defRPr sz="8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None/>
              <a:defRPr sz="800"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077"/>
              </a:buClr>
              <a:buSzPts val="1100"/>
              <a:buFont typeface="Questrial"/>
              <a:buNone/>
              <a:defRPr sz="3300" b="0">
                <a:solidFill>
                  <a:srgbClr val="17407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74150"/>
              </a:buClr>
              <a:buSzPts val="1100"/>
              <a:buFont typeface="Arial"/>
              <a:buChar char="•"/>
              <a:defRPr sz="2100">
                <a:solidFill>
                  <a:srgbClr val="374150"/>
                </a:solidFill>
              </a:defRPr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800">
                <a:solidFill>
                  <a:srgbClr val="2D2D2D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5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4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4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077"/>
              </a:buClr>
              <a:buSzPts val="1100"/>
              <a:buFont typeface="Questrial"/>
              <a:buNone/>
              <a:defRPr sz="3300" b="0">
                <a:solidFill>
                  <a:srgbClr val="17407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74150"/>
              </a:buClr>
              <a:buSzPts val="1100"/>
              <a:buFont typeface="Arial"/>
              <a:buChar char="•"/>
              <a:defRPr sz="2100">
                <a:solidFill>
                  <a:srgbClr val="374150"/>
                </a:solidFill>
              </a:defRPr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800">
                <a:solidFill>
                  <a:srgbClr val="2D2D2D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5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4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400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077"/>
              </a:buClr>
              <a:buSzPts val="1100"/>
              <a:buFont typeface="Questrial"/>
              <a:buNone/>
              <a:defRPr sz="3300" b="0" i="0" u="none" strike="noStrike" cap="none">
                <a:solidFill>
                  <a:srgbClr val="17407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74150"/>
              </a:buClr>
              <a:buSzPts val="1100"/>
              <a:buFont typeface="Arial"/>
              <a:buChar char="•"/>
              <a:defRPr sz="2100" b="0" i="0" u="none" strike="noStrike" cap="none">
                <a:solidFill>
                  <a:srgbClr val="3741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800" b="0" i="0" u="none" strike="noStrike" cap="none">
                <a:solidFill>
                  <a:srgbClr val="2D2D2D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rgbClr val="2D2D2D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1295400" y="-224050"/>
            <a:ext cx="4028426" cy="536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7"/>
          <p:cNvSpPr txBox="1">
            <a:spLocks noGrp="1"/>
          </p:cNvSpPr>
          <p:nvPr>
            <p:ph type="ctrTitle"/>
          </p:nvPr>
        </p:nvSpPr>
        <p:spPr>
          <a:xfrm>
            <a:off x="-290442" y="0"/>
            <a:ext cx="7961400" cy="32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dirty="0">
                <a:latin typeface="Oswald"/>
                <a:ea typeface="Oswald"/>
                <a:cs typeface="Oswald"/>
                <a:sym typeface="Oswald"/>
              </a:rPr>
              <a:t>DYNAMIC REPRESENTATIONS</a:t>
            </a:r>
            <a:br>
              <a:rPr lang="es-419" sz="4800" dirty="0">
                <a:latin typeface="Oswald"/>
                <a:ea typeface="Oswald"/>
                <a:cs typeface="Oswald"/>
                <a:sym typeface="Oswald"/>
              </a:rPr>
            </a:br>
            <a:endParaRPr sz="15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dirty="0" err="1">
                <a:latin typeface="Oswald"/>
                <a:ea typeface="Oswald"/>
                <a:cs typeface="Oswald"/>
                <a:sym typeface="Oswald"/>
              </a:rPr>
              <a:t>Building</a:t>
            </a:r>
            <a:r>
              <a:rPr lang="es-419" sz="28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2800" dirty="0" err="1">
                <a:latin typeface="Oswald"/>
                <a:ea typeface="Oswald"/>
                <a:cs typeface="Oswald"/>
                <a:sym typeface="Oswald"/>
              </a:rPr>
              <a:t>knowledge</a:t>
            </a:r>
            <a:r>
              <a:rPr lang="es-419" sz="28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2800" dirty="0" err="1">
                <a:latin typeface="Oswald"/>
                <a:ea typeface="Oswald"/>
                <a:cs typeface="Oswald"/>
                <a:sym typeface="Oswald"/>
              </a:rPr>
              <a:t>through</a:t>
            </a:r>
            <a:r>
              <a:rPr lang="es-419" sz="28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2800" dirty="0" err="1">
                <a:latin typeface="Oswald"/>
                <a:ea typeface="Oswald"/>
                <a:cs typeface="Oswald"/>
                <a:sym typeface="Oswald"/>
              </a:rPr>
              <a:t>an</a:t>
            </a:r>
            <a:r>
              <a:rPr lang="es-419" sz="2800" dirty="0">
                <a:latin typeface="Oswald"/>
                <a:ea typeface="Oswald"/>
                <a:cs typeface="Oswald"/>
                <a:sym typeface="Oswald"/>
              </a:rPr>
              <a:t> active </a:t>
            </a:r>
            <a:r>
              <a:rPr lang="es-419" sz="2800" dirty="0" err="1">
                <a:latin typeface="Oswald"/>
                <a:ea typeface="Oswald"/>
                <a:cs typeface="Oswald"/>
                <a:sym typeface="Oswald"/>
              </a:rPr>
              <a:t>representational</a:t>
            </a:r>
            <a:r>
              <a:rPr lang="es-419" sz="28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2800" dirty="0" err="1">
                <a:latin typeface="Oswald"/>
                <a:ea typeface="Oswald"/>
                <a:cs typeface="Oswald"/>
                <a:sym typeface="Oswald"/>
              </a:rPr>
              <a:t>process</a:t>
            </a:r>
            <a:r>
              <a:rPr lang="es-419" sz="28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2800" dirty="0" err="1">
                <a:latin typeface="Oswald"/>
                <a:ea typeface="Oswald"/>
                <a:cs typeface="Oswald"/>
                <a:sym typeface="Oswald"/>
              </a:rPr>
              <a:t>based</a:t>
            </a:r>
            <a:r>
              <a:rPr lang="es-419" sz="28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2800" dirty="0" err="1">
                <a:latin typeface="Oswald"/>
                <a:ea typeface="Oswald"/>
                <a:cs typeface="Oswald"/>
                <a:sym typeface="Oswald"/>
              </a:rPr>
              <a:t>on</a:t>
            </a:r>
            <a:r>
              <a:rPr lang="es-419" sz="28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2800" dirty="0" err="1">
                <a:latin typeface="Oswald"/>
                <a:ea typeface="Oswald"/>
                <a:cs typeface="Oswald"/>
                <a:sym typeface="Oswald"/>
              </a:rPr>
              <a:t>deep</a:t>
            </a:r>
            <a:r>
              <a:rPr lang="es-419" sz="28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2800" dirty="0" err="1">
                <a:latin typeface="Oswald"/>
                <a:ea typeface="Oswald"/>
                <a:cs typeface="Oswald"/>
                <a:sym typeface="Oswald"/>
              </a:rPr>
              <a:t>generative</a:t>
            </a:r>
            <a:r>
              <a:rPr lang="es-419" sz="28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419" sz="2800" dirty="0" err="1">
                <a:latin typeface="Oswald"/>
                <a:ea typeface="Oswald"/>
                <a:cs typeface="Oswald"/>
                <a:sym typeface="Oswald"/>
              </a:rPr>
              <a:t>models</a:t>
            </a:r>
            <a:endParaRPr sz="28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7" name="Google Shape;177;p37"/>
          <p:cNvSpPr txBox="1">
            <a:spLocks noGrp="1"/>
          </p:cNvSpPr>
          <p:nvPr>
            <p:ph type="subTitle" idx="1"/>
          </p:nvPr>
        </p:nvSpPr>
        <p:spPr>
          <a:xfrm>
            <a:off x="-570042" y="3863700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rgbClr val="46658E"/>
                </a:solidFill>
                <a:latin typeface="Roboto"/>
                <a:ea typeface="Roboto"/>
                <a:cs typeface="Roboto"/>
                <a:sym typeface="Roboto"/>
              </a:rPr>
              <a:t>Juan Sebastian </a:t>
            </a:r>
            <a:r>
              <a:rPr lang="es-419" dirty="0" smtClean="0">
                <a:solidFill>
                  <a:srgbClr val="46658E"/>
                </a:solidFill>
                <a:latin typeface="Roboto"/>
                <a:ea typeface="Roboto"/>
                <a:cs typeface="Roboto"/>
                <a:sym typeface="Roboto"/>
              </a:rPr>
              <a:t>OLIER JAUREGUI</a:t>
            </a:r>
            <a:endParaRPr dirty="0">
              <a:solidFill>
                <a:srgbClr val="4665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rgbClr val="46658E"/>
                </a:solidFill>
                <a:latin typeface="Roboto"/>
                <a:ea typeface="Roboto"/>
                <a:cs typeface="Roboto"/>
                <a:sym typeface="Roboto"/>
              </a:rPr>
              <a:t>and Matthias </a:t>
            </a:r>
            <a:r>
              <a:rPr lang="es-419" dirty="0" smtClean="0">
                <a:solidFill>
                  <a:srgbClr val="46658E"/>
                </a:solidFill>
                <a:latin typeface="Roboto"/>
                <a:ea typeface="Roboto"/>
                <a:cs typeface="Roboto"/>
                <a:sym typeface="Roboto"/>
              </a:rPr>
              <a:t>RAUTERBERG</a:t>
            </a:r>
            <a:endParaRPr sz="2200" dirty="0">
              <a:solidFill>
                <a:srgbClr val="46658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311700" y="315750"/>
            <a:ext cx="85206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 and </a:t>
            </a:r>
            <a:r>
              <a:rPr lang="es-419" sz="4800" dirty="0" err="1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Process</a:t>
            </a:r>
            <a:endParaRPr sz="48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1" name="Google Shape;261;p46"/>
          <p:cNvSpPr/>
          <p:nvPr/>
        </p:nvSpPr>
        <p:spPr>
          <a:xfrm>
            <a:off x="5967150" y="3239175"/>
            <a:ext cx="823500" cy="774900"/>
          </a:xfrm>
          <a:prstGeom prst="ellipse">
            <a:avLst/>
          </a:prstGeom>
          <a:solidFill>
            <a:srgbClr val="A4C713"/>
          </a:solidFill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6"/>
          <p:cNvSpPr/>
          <p:nvPr/>
        </p:nvSpPr>
        <p:spPr>
          <a:xfrm>
            <a:off x="5967100" y="4278850"/>
            <a:ext cx="823500" cy="774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6592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3" name="Google Shape;263;p46"/>
          <p:cNvCxnSpPr>
            <a:stCxn id="261" idx="4"/>
            <a:endCxn id="262" idx="0"/>
          </p:cNvCxnSpPr>
          <p:nvPr/>
        </p:nvCxnSpPr>
        <p:spPr>
          <a:xfrm>
            <a:off x="6378900" y="4014075"/>
            <a:ext cx="0" cy="264900"/>
          </a:xfrm>
          <a:prstGeom prst="straightConnector1">
            <a:avLst/>
          </a:prstGeom>
          <a:noFill/>
          <a:ln w="28575" cap="flat" cmpd="sng">
            <a:solidFill>
              <a:srgbClr val="A4C71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4" name="Google Shape;264;p46"/>
          <p:cNvSpPr/>
          <p:nvPr/>
        </p:nvSpPr>
        <p:spPr>
          <a:xfrm>
            <a:off x="4182250" y="3239175"/>
            <a:ext cx="823500" cy="774900"/>
          </a:xfrm>
          <a:prstGeom prst="ellipse">
            <a:avLst/>
          </a:prstGeom>
          <a:solidFill>
            <a:srgbClr val="A4C713"/>
          </a:solidFill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6"/>
          <p:cNvSpPr/>
          <p:nvPr/>
        </p:nvSpPr>
        <p:spPr>
          <a:xfrm>
            <a:off x="5967100" y="2199500"/>
            <a:ext cx="823500" cy="774900"/>
          </a:xfrm>
          <a:prstGeom prst="ellipse">
            <a:avLst/>
          </a:prstGeom>
          <a:solidFill>
            <a:srgbClr val="CD4B3C"/>
          </a:solidFill>
          <a:ln w="9525" cap="flat" cmpd="sng">
            <a:solidFill>
              <a:srgbClr val="CD4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6" name="Google Shape;266;p46"/>
          <p:cNvCxnSpPr>
            <a:stCxn id="265" idx="4"/>
            <a:endCxn id="261" idx="0"/>
          </p:cNvCxnSpPr>
          <p:nvPr/>
        </p:nvCxnSpPr>
        <p:spPr>
          <a:xfrm>
            <a:off x="6378850" y="2974400"/>
            <a:ext cx="0" cy="264900"/>
          </a:xfrm>
          <a:prstGeom prst="straightConnector1">
            <a:avLst/>
          </a:prstGeom>
          <a:noFill/>
          <a:ln w="28575" cap="flat" cmpd="sng">
            <a:solidFill>
              <a:srgbClr val="CD4B3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7" name="Google Shape;267;p46"/>
          <p:cNvSpPr/>
          <p:nvPr/>
        </p:nvSpPr>
        <p:spPr>
          <a:xfrm>
            <a:off x="4182200" y="2199500"/>
            <a:ext cx="823500" cy="774900"/>
          </a:xfrm>
          <a:prstGeom prst="ellipse">
            <a:avLst/>
          </a:prstGeom>
          <a:solidFill>
            <a:srgbClr val="CD4B3C"/>
          </a:solidFill>
          <a:ln w="9525" cap="flat" cmpd="sng">
            <a:solidFill>
              <a:srgbClr val="CD4B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8" name="Google Shape;268;p46"/>
          <p:cNvCxnSpPr>
            <a:stCxn id="267" idx="6"/>
            <a:endCxn id="265" idx="2"/>
          </p:cNvCxnSpPr>
          <p:nvPr/>
        </p:nvCxnSpPr>
        <p:spPr>
          <a:xfrm>
            <a:off x="5005700" y="2586950"/>
            <a:ext cx="961500" cy="0"/>
          </a:xfrm>
          <a:prstGeom prst="straightConnector1">
            <a:avLst/>
          </a:prstGeom>
          <a:noFill/>
          <a:ln w="28575" cap="flat" cmpd="sng">
            <a:solidFill>
              <a:srgbClr val="CD4B3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46"/>
          <p:cNvCxnSpPr>
            <a:stCxn id="267" idx="4"/>
            <a:endCxn id="264" idx="0"/>
          </p:cNvCxnSpPr>
          <p:nvPr/>
        </p:nvCxnSpPr>
        <p:spPr>
          <a:xfrm>
            <a:off x="4593950" y="2974400"/>
            <a:ext cx="0" cy="264900"/>
          </a:xfrm>
          <a:prstGeom prst="straightConnector1">
            <a:avLst/>
          </a:prstGeom>
          <a:noFill/>
          <a:ln w="28575" cap="flat" cmpd="sng">
            <a:solidFill>
              <a:srgbClr val="CD4B3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0" name="Google Shape;270;p46"/>
          <p:cNvSpPr/>
          <p:nvPr/>
        </p:nvSpPr>
        <p:spPr>
          <a:xfrm>
            <a:off x="5967100" y="1170150"/>
            <a:ext cx="823500" cy="774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1" name="Google Shape;271;p46"/>
          <p:cNvCxnSpPr>
            <a:stCxn id="270" idx="4"/>
            <a:endCxn id="265" idx="0"/>
          </p:cNvCxnSpPr>
          <p:nvPr/>
        </p:nvCxnSpPr>
        <p:spPr>
          <a:xfrm>
            <a:off x="6378850" y="1945050"/>
            <a:ext cx="0" cy="2544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2" name="Google Shape;272;p46"/>
          <p:cNvCxnSpPr>
            <a:endCxn id="270" idx="2"/>
          </p:cNvCxnSpPr>
          <p:nvPr/>
        </p:nvCxnSpPr>
        <p:spPr>
          <a:xfrm>
            <a:off x="5005600" y="1557600"/>
            <a:ext cx="9615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3" name="Google Shape;273;p46"/>
          <p:cNvCxnSpPr>
            <a:stCxn id="274" idx="4"/>
            <a:endCxn id="267" idx="0"/>
          </p:cNvCxnSpPr>
          <p:nvPr/>
        </p:nvCxnSpPr>
        <p:spPr>
          <a:xfrm>
            <a:off x="4593950" y="1945050"/>
            <a:ext cx="0" cy="2544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4" name="Google Shape;274;p46"/>
          <p:cNvSpPr/>
          <p:nvPr/>
        </p:nvSpPr>
        <p:spPr>
          <a:xfrm>
            <a:off x="4182200" y="1170150"/>
            <a:ext cx="823500" cy="7749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6"/>
          <p:cNvSpPr/>
          <p:nvPr/>
        </p:nvSpPr>
        <p:spPr>
          <a:xfrm>
            <a:off x="4182200" y="4278838"/>
            <a:ext cx="823500" cy="774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6592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6" name="Google Shape;276;p46"/>
          <p:cNvCxnSpPr>
            <a:stCxn id="264" idx="4"/>
            <a:endCxn id="275" idx="0"/>
          </p:cNvCxnSpPr>
          <p:nvPr/>
        </p:nvCxnSpPr>
        <p:spPr>
          <a:xfrm>
            <a:off x="4594000" y="4014075"/>
            <a:ext cx="0" cy="264900"/>
          </a:xfrm>
          <a:prstGeom prst="straightConnector1">
            <a:avLst/>
          </a:prstGeom>
          <a:noFill/>
          <a:ln w="28575" cap="flat" cmpd="sng">
            <a:solidFill>
              <a:srgbClr val="A4C71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7" name="Google Shape;277;p46"/>
          <p:cNvSpPr txBox="1">
            <a:spLocks noGrp="1"/>
          </p:cNvSpPr>
          <p:nvPr>
            <p:ph type="body" idx="1"/>
          </p:nvPr>
        </p:nvSpPr>
        <p:spPr>
          <a:xfrm>
            <a:off x="6790600" y="1424575"/>
            <a:ext cx="2298900" cy="3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 err="1" smtClean="0">
                <a:solidFill>
                  <a:schemeClr val="lt1"/>
                </a:solidFill>
              </a:rPr>
              <a:t>Process</a:t>
            </a:r>
            <a:r>
              <a:rPr lang="es-419" dirty="0">
                <a:solidFill>
                  <a:schemeClr val="lt1"/>
                </a:solidFill>
              </a:rPr>
              <a:t/>
            </a:r>
            <a:br>
              <a:rPr lang="es-419" dirty="0">
                <a:solidFill>
                  <a:schemeClr val="lt1"/>
                </a:solidFill>
              </a:rPr>
            </a:br>
            <a:r>
              <a:rPr lang="es-419" dirty="0">
                <a:solidFill>
                  <a:schemeClr val="lt1"/>
                </a:solidFill>
              </a:rPr>
              <a:t/>
            </a:r>
            <a:br>
              <a:rPr lang="es-419" dirty="0">
                <a:solidFill>
                  <a:schemeClr val="lt1"/>
                </a:solidFill>
              </a:rPr>
            </a:br>
            <a:r>
              <a:rPr lang="es-419" dirty="0">
                <a:solidFill>
                  <a:schemeClr val="lt1"/>
                </a:solidFill>
              </a:rPr>
              <a:t/>
            </a:r>
            <a:br>
              <a:rPr lang="es-419" dirty="0">
                <a:solidFill>
                  <a:schemeClr val="lt1"/>
                </a:solidFill>
              </a:rPr>
            </a:br>
            <a:r>
              <a:rPr lang="es-419" dirty="0">
                <a:solidFill>
                  <a:schemeClr val="lt1"/>
                </a:solidFill>
              </a:rPr>
              <a:t>Temporal </a:t>
            </a:r>
            <a:r>
              <a:rPr lang="es-419" dirty="0" err="1">
                <a:solidFill>
                  <a:schemeClr val="lt1"/>
                </a:solidFill>
              </a:rPr>
              <a:t>relations</a:t>
            </a:r>
            <a:r>
              <a:rPr lang="es-419" dirty="0">
                <a:solidFill>
                  <a:schemeClr val="lt1"/>
                </a:solidFill>
              </a:rPr>
              <a:t/>
            </a:r>
            <a:br>
              <a:rPr lang="es-419" dirty="0">
                <a:solidFill>
                  <a:schemeClr val="lt1"/>
                </a:solidFill>
              </a:rPr>
            </a:br>
            <a:endParaRPr sz="2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chemeClr val="lt1"/>
                </a:solidFill>
              </a:rPr>
              <a:t>Content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000" dirty="0">
                <a:solidFill>
                  <a:schemeClr val="lt1"/>
                </a:solidFill>
              </a:rPr>
              <a:t/>
            </a:r>
            <a:br>
              <a:rPr lang="es-419" sz="1000" dirty="0">
                <a:solidFill>
                  <a:schemeClr val="lt1"/>
                </a:solidFill>
              </a:rPr>
            </a:br>
            <a:endParaRPr sz="10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dirty="0" err="1">
                <a:solidFill>
                  <a:schemeClr val="lt1"/>
                </a:solidFill>
              </a:rPr>
              <a:t>Sensory</a:t>
            </a:r>
            <a:r>
              <a:rPr lang="es-419" dirty="0">
                <a:solidFill>
                  <a:schemeClr val="lt1"/>
                </a:solidFill>
              </a:rPr>
              <a:t> inputs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78" name="Google Shape;278;p46"/>
          <p:cNvSpPr txBox="1"/>
          <p:nvPr/>
        </p:nvSpPr>
        <p:spPr>
          <a:xfrm>
            <a:off x="311700" y="2129075"/>
            <a:ext cx="36837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 err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Different</a:t>
            </a:r>
            <a:r>
              <a:rPr lang="es-419" sz="20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s-419" sz="2000" dirty="0" err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levels</a:t>
            </a:r>
            <a:r>
              <a:rPr lang="es-419" sz="20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to </a:t>
            </a:r>
            <a:r>
              <a:rPr lang="es-419" sz="2000" dirty="0" err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encode</a:t>
            </a:r>
            <a:r>
              <a:rPr lang="es-419" sz="20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s-419" sz="2000" dirty="0" err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the</a:t>
            </a:r>
            <a:r>
              <a:rPr lang="es-419" sz="20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s-419" sz="2000" dirty="0" err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characteristics</a:t>
            </a:r>
            <a:r>
              <a:rPr lang="es-419" sz="20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of data: </a:t>
            </a:r>
            <a:r>
              <a:rPr lang="es-419" sz="2000" dirty="0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s-419" sz="2000" dirty="0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s-419" sz="2000" dirty="0" err="1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the</a:t>
            </a:r>
            <a:r>
              <a:rPr lang="es-419" sz="2000" dirty="0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s-419" sz="2000" dirty="0" err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</a:t>
            </a:r>
            <a:r>
              <a:rPr lang="es-419" sz="20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and </a:t>
            </a:r>
            <a:r>
              <a:rPr lang="es-419" sz="2000" dirty="0" err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its</a:t>
            </a:r>
            <a:r>
              <a:rPr lang="es-419" sz="20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s-419" sz="2000" dirty="0" err="1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process</a:t>
            </a:r>
            <a:r>
              <a:rPr lang="es-419" sz="2000" dirty="0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>
            <a:spLocks noGrp="1"/>
          </p:cNvSpPr>
          <p:nvPr>
            <p:ph type="title"/>
          </p:nvPr>
        </p:nvSpPr>
        <p:spPr>
          <a:xfrm>
            <a:off x="232825" y="168162"/>
            <a:ext cx="85206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dirty="0" err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Model</a:t>
            </a:r>
            <a:endParaRPr sz="48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84" name="Google Shape;284;p47"/>
          <p:cNvCxnSpPr>
            <a:stCxn id="285" idx="4"/>
            <a:endCxn id="286" idx="0"/>
          </p:cNvCxnSpPr>
          <p:nvPr/>
        </p:nvCxnSpPr>
        <p:spPr>
          <a:xfrm>
            <a:off x="6600326" y="4043200"/>
            <a:ext cx="4800" cy="510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" name="Google Shape;287;p47"/>
          <p:cNvSpPr/>
          <p:nvPr/>
        </p:nvSpPr>
        <p:spPr>
          <a:xfrm>
            <a:off x="4493125" y="3314200"/>
            <a:ext cx="766200" cy="720900"/>
          </a:xfrm>
          <a:prstGeom prst="ellipse">
            <a:avLst/>
          </a:prstGeom>
          <a:solidFill>
            <a:srgbClr val="A4C713"/>
          </a:solidFill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</a:rPr>
              <a:t>z</a:t>
            </a:r>
            <a:r>
              <a:rPr lang="es-419" sz="2000" baseline="-25000">
                <a:solidFill>
                  <a:schemeClr val="lt1"/>
                </a:solidFill>
              </a:rPr>
              <a:t>t</a:t>
            </a:r>
            <a:endParaRPr sz="2000" baseline="-25000">
              <a:solidFill>
                <a:schemeClr val="lt1"/>
              </a:solidFill>
            </a:endParaRPr>
          </a:p>
        </p:txBody>
      </p:sp>
      <p:sp>
        <p:nvSpPr>
          <p:cNvPr id="288" name="Google Shape;288;p47"/>
          <p:cNvSpPr/>
          <p:nvPr/>
        </p:nvSpPr>
        <p:spPr>
          <a:xfrm>
            <a:off x="4402687" y="4553496"/>
            <a:ext cx="947100" cy="4725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 err="1">
                <a:solidFill>
                  <a:schemeClr val="tx1"/>
                </a:solidFill>
              </a:rPr>
              <a:t>x</a:t>
            </a:r>
            <a:r>
              <a:rPr lang="es-419" sz="2000" baseline="-25000" dirty="0" err="1">
                <a:solidFill>
                  <a:schemeClr val="tx1"/>
                </a:solidFill>
              </a:rPr>
              <a:t>t</a:t>
            </a:r>
            <a:endParaRPr sz="2000" baseline="-25000" dirty="0">
              <a:solidFill>
                <a:schemeClr val="tx1"/>
              </a:solidFill>
            </a:endParaRPr>
          </a:p>
        </p:txBody>
      </p:sp>
      <p:sp>
        <p:nvSpPr>
          <p:cNvPr id="285" name="Google Shape;285;p47"/>
          <p:cNvSpPr/>
          <p:nvPr/>
        </p:nvSpPr>
        <p:spPr>
          <a:xfrm>
            <a:off x="6217226" y="3322300"/>
            <a:ext cx="766200" cy="720900"/>
          </a:xfrm>
          <a:prstGeom prst="ellipse">
            <a:avLst/>
          </a:prstGeom>
          <a:solidFill>
            <a:srgbClr val="A4C713"/>
          </a:solidFill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</a:rPr>
              <a:t>z</a:t>
            </a:r>
            <a:r>
              <a:rPr lang="es-419" sz="2000" baseline="-25000">
                <a:solidFill>
                  <a:schemeClr val="lt1"/>
                </a:solidFill>
              </a:rPr>
              <a:t>t+1</a:t>
            </a:r>
            <a:endParaRPr sz="2000" baseline="-25000">
              <a:solidFill>
                <a:schemeClr val="lt1"/>
              </a:solidFill>
            </a:endParaRPr>
          </a:p>
        </p:txBody>
      </p:sp>
      <p:sp>
        <p:nvSpPr>
          <p:cNvPr id="286" name="Google Shape;286;p47"/>
          <p:cNvSpPr/>
          <p:nvPr/>
        </p:nvSpPr>
        <p:spPr>
          <a:xfrm>
            <a:off x="6131492" y="4553496"/>
            <a:ext cx="947100" cy="4725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solidFill>
                  <a:schemeClr val="tx1"/>
                </a:solidFill>
              </a:rPr>
              <a:t>x</a:t>
            </a:r>
            <a:r>
              <a:rPr lang="es-419" sz="2000" baseline="-25000" dirty="0">
                <a:solidFill>
                  <a:schemeClr val="tx1"/>
                </a:solidFill>
              </a:rPr>
              <a:t>t+1</a:t>
            </a:r>
            <a:endParaRPr sz="2000" baseline="-25000" dirty="0">
              <a:solidFill>
                <a:schemeClr val="tx1"/>
              </a:solidFill>
            </a:endParaRPr>
          </a:p>
        </p:txBody>
      </p:sp>
      <p:cxnSp>
        <p:nvCxnSpPr>
          <p:cNvPr id="289" name="Google Shape;289;p47"/>
          <p:cNvCxnSpPr>
            <a:stCxn id="287" idx="4"/>
            <a:endCxn id="288" idx="0"/>
          </p:cNvCxnSpPr>
          <p:nvPr/>
        </p:nvCxnSpPr>
        <p:spPr>
          <a:xfrm>
            <a:off x="4876225" y="4035100"/>
            <a:ext cx="0" cy="5184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0" name="Google Shape;290;p47"/>
          <p:cNvCxnSpPr>
            <a:stCxn id="291" idx="6"/>
            <a:endCxn id="292" idx="2"/>
          </p:cNvCxnSpPr>
          <p:nvPr/>
        </p:nvCxnSpPr>
        <p:spPr>
          <a:xfrm rot="10800000" flipH="1">
            <a:off x="5264176" y="2509249"/>
            <a:ext cx="953100" cy="16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3" name="Google Shape;293;p47"/>
          <p:cNvCxnSpPr>
            <a:stCxn id="294" idx="4"/>
            <a:endCxn id="295" idx="0"/>
          </p:cNvCxnSpPr>
          <p:nvPr/>
        </p:nvCxnSpPr>
        <p:spPr>
          <a:xfrm flipH="1">
            <a:off x="3147350" y="4035324"/>
            <a:ext cx="4800" cy="518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4" name="Google Shape;294;p47"/>
          <p:cNvSpPr/>
          <p:nvPr/>
        </p:nvSpPr>
        <p:spPr>
          <a:xfrm>
            <a:off x="2769050" y="3314424"/>
            <a:ext cx="766200" cy="720900"/>
          </a:xfrm>
          <a:prstGeom prst="ellipse">
            <a:avLst/>
          </a:prstGeom>
          <a:solidFill>
            <a:srgbClr val="A4C713"/>
          </a:solidFill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</a:rPr>
              <a:t>z</a:t>
            </a:r>
            <a:r>
              <a:rPr lang="es-419" sz="2000" baseline="-25000">
                <a:solidFill>
                  <a:schemeClr val="lt1"/>
                </a:solidFill>
              </a:rPr>
              <a:t>t-1</a:t>
            </a:r>
            <a:endParaRPr sz="2000" baseline="-25000">
              <a:solidFill>
                <a:schemeClr val="lt1"/>
              </a:solidFill>
            </a:endParaRPr>
          </a:p>
        </p:txBody>
      </p:sp>
      <p:sp>
        <p:nvSpPr>
          <p:cNvPr id="295" name="Google Shape;295;p47"/>
          <p:cNvSpPr/>
          <p:nvPr/>
        </p:nvSpPr>
        <p:spPr>
          <a:xfrm>
            <a:off x="2673858" y="4553501"/>
            <a:ext cx="947100" cy="4725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solidFill>
                  <a:schemeClr val="tx1"/>
                </a:solidFill>
              </a:rPr>
              <a:t>x</a:t>
            </a:r>
            <a:r>
              <a:rPr lang="es-419" sz="2000" baseline="-25000" dirty="0">
                <a:solidFill>
                  <a:schemeClr val="tx1"/>
                </a:solidFill>
              </a:rPr>
              <a:t>t-1</a:t>
            </a:r>
            <a:endParaRPr sz="2000" baseline="-25000" dirty="0">
              <a:solidFill>
                <a:schemeClr val="tx1"/>
              </a:solidFill>
            </a:endParaRPr>
          </a:p>
        </p:txBody>
      </p:sp>
      <p:cxnSp>
        <p:nvCxnSpPr>
          <p:cNvPr id="296" name="Google Shape;296;p47"/>
          <p:cNvCxnSpPr>
            <a:stCxn id="297" idx="6"/>
            <a:endCxn id="291" idx="2"/>
          </p:cNvCxnSpPr>
          <p:nvPr/>
        </p:nvCxnSpPr>
        <p:spPr>
          <a:xfrm>
            <a:off x="3530500" y="2509275"/>
            <a:ext cx="967500" cy="16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1" name="Google Shape;291;p47"/>
          <p:cNvSpPr/>
          <p:nvPr/>
        </p:nvSpPr>
        <p:spPr>
          <a:xfrm>
            <a:off x="4497976" y="2162749"/>
            <a:ext cx="766200" cy="72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</a:rPr>
              <a:t>a</a:t>
            </a:r>
            <a:r>
              <a:rPr lang="es-419" sz="2000" baseline="-25000">
                <a:solidFill>
                  <a:schemeClr val="lt1"/>
                </a:solidFill>
              </a:rPr>
              <a:t>t</a:t>
            </a:r>
            <a:endParaRPr sz="2000" baseline="-25000">
              <a:solidFill>
                <a:schemeClr val="lt1"/>
              </a:solidFill>
            </a:endParaRPr>
          </a:p>
        </p:txBody>
      </p:sp>
      <p:sp>
        <p:nvSpPr>
          <p:cNvPr id="292" name="Google Shape;292;p47"/>
          <p:cNvSpPr/>
          <p:nvPr/>
        </p:nvSpPr>
        <p:spPr>
          <a:xfrm>
            <a:off x="6217226" y="2130373"/>
            <a:ext cx="766200" cy="7578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</a:rPr>
              <a:t>a</a:t>
            </a:r>
            <a:r>
              <a:rPr lang="es-419" sz="2000" baseline="-25000">
                <a:solidFill>
                  <a:schemeClr val="lt1"/>
                </a:solidFill>
              </a:rPr>
              <a:t>t+1</a:t>
            </a:r>
            <a:endParaRPr sz="2000" baseline="-25000">
              <a:solidFill>
                <a:schemeClr val="lt1"/>
              </a:solidFill>
            </a:endParaRPr>
          </a:p>
        </p:txBody>
      </p:sp>
      <p:sp>
        <p:nvSpPr>
          <p:cNvPr id="297" name="Google Shape;297;p47"/>
          <p:cNvSpPr/>
          <p:nvPr/>
        </p:nvSpPr>
        <p:spPr>
          <a:xfrm>
            <a:off x="2764300" y="2146575"/>
            <a:ext cx="766200" cy="725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</a:rPr>
              <a:t>a</a:t>
            </a:r>
            <a:r>
              <a:rPr lang="es-419" sz="2000" baseline="-25000">
                <a:solidFill>
                  <a:schemeClr val="lt1"/>
                </a:solidFill>
              </a:rPr>
              <a:t>t-1</a:t>
            </a:r>
            <a:endParaRPr sz="2000" baseline="-25000">
              <a:solidFill>
                <a:schemeClr val="lt1"/>
              </a:solidFill>
            </a:endParaRPr>
          </a:p>
        </p:txBody>
      </p:sp>
      <p:cxnSp>
        <p:nvCxnSpPr>
          <p:cNvPr id="298" name="Google Shape;298;p47"/>
          <p:cNvCxnSpPr>
            <a:stCxn id="297" idx="4"/>
            <a:endCxn id="294" idx="0"/>
          </p:cNvCxnSpPr>
          <p:nvPr/>
        </p:nvCxnSpPr>
        <p:spPr>
          <a:xfrm>
            <a:off x="3147400" y="2871975"/>
            <a:ext cx="4800" cy="4425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9" name="Google Shape;299;p47"/>
          <p:cNvCxnSpPr>
            <a:stCxn id="291" idx="4"/>
            <a:endCxn id="287" idx="0"/>
          </p:cNvCxnSpPr>
          <p:nvPr/>
        </p:nvCxnSpPr>
        <p:spPr>
          <a:xfrm flipH="1">
            <a:off x="4876276" y="2888149"/>
            <a:ext cx="4800" cy="4260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0" name="Google Shape;300;p47"/>
          <p:cNvCxnSpPr>
            <a:stCxn id="292" idx="4"/>
            <a:endCxn id="285" idx="0"/>
          </p:cNvCxnSpPr>
          <p:nvPr/>
        </p:nvCxnSpPr>
        <p:spPr>
          <a:xfrm>
            <a:off x="6600326" y="2888173"/>
            <a:ext cx="0" cy="434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1" name="Google Shape;301;p47"/>
          <p:cNvSpPr/>
          <p:nvPr/>
        </p:nvSpPr>
        <p:spPr>
          <a:xfrm>
            <a:off x="5309600" y="1046875"/>
            <a:ext cx="766200" cy="725400"/>
          </a:xfrm>
          <a:prstGeom prst="ellipse">
            <a:avLst/>
          </a:prstGeom>
          <a:solidFill>
            <a:srgbClr val="0070C0"/>
          </a:solidFill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</a:rPr>
              <a:t>𝝅</a:t>
            </a:r>
            <a:r>
              <a:rPr lang="es-419" sz="2000" baseline="-25000">
                <a:solidFill>
                  <a:schemeClr val="lt1"/>
                </a:solidFill>
              </a:rPr>
              <a:t>t</a:t>
            </a:r>
            <a:endParaRPr sz="2000" baseline="-25000">
              <a:solidFill>
                <a:schemeClr val="lt1"/>
              </a:solidFill>
            </a:endParaRPr>
          </a:p>
        </p:txBody>
      </p:sp>
      <p:cxnSp>
        <p:nvCxnSpPr>
          <p:cNvPr id="302" name="Google Shape;302;p47"/>
          <p:cNvCxnSpPr>
            <a:stCxn id="301" idx="6"/>
            <a:endCxn id="292" idx="0"/>
          </p:cNvCxnSpPr>
          <p:nvPr/>
        </p:nvCxnSpPr>
        <p:spPr>
          <a:xfrm>
            <a:off x="6075800" y="1409575"/>
            <a:ext cx="524400" cy="720900"/>
          </a:xfrm>
          <a:prstGeom prst="curved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3" name="Google Shape;303;p47"/>
          <p:cNvSpPr/>
          <p:nvPr/>
        </p:nvSpPr>
        <p:spPr>
          <a:xfrm>
            <a:off x="3494350" y="1073425"/>
            <a:ext cx="766200" cy="725400"/>
          </a:xfrm>
          <a:prstGeom prst="ellipse">
            <a:avLst/>
          </a:prstGeom>
          <a:solidFill>
            <a:srgbClr val="0070C0"/>
          </a:solidFill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</a:rPr>
              <a:t>𝝅</a:t>
            </a:r>
            <a:r>
              <a:rPr lang="es-419" sz="2000" baseline="-25000">
                <a:solidFill>
                  <a:schemeClr val="lt1"/>
                </a:solidFill>
              </a:rPr>
              <a:t>t-1</a:t>
            </a:r>
            <a:endParaRPr sz="2000" baseline="-25000">
              <a:solidFill>
                <a:schemeClr val="lt1"/>
              </a:solidFill>
            </a:endParaRPr>
          </a:p>
        </p:txBody>
      </p:sp>
      <p:cxnSp>
        <p:nvCxnSpPr>
          <p:cNvPr id="304" name="Google Shape;304;p47"/>
          <p:cNvCxnSpPr>
            <a:stCxn id="303" idx="6"/>
            <a:endCxn id="291" idx="0"/>
          </p:cNvCxnSpPr>
          <p:nvPr/>
        </p:nvCxnSpPr>
        <p:spPr>
          <a:xfrm>
            <a:off x="4260550" y="1436125"/>
            <a:ext cx="620400" cy="726600"/>
          </a:xfrm>
          <a:prstGeom prst="curved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5" name="Google Shape;305;p47"/>
          <p:cNvSpPr/>
          <p:nvPr/>
        </p:nvSpPr>
        <p:spPr>
          <a:xfrm>
            <a:off x="1679100" y="1024075"/>
            <a:ext cx="766200" cy="774900"/>
          </a:xfrm>
          <a:prstGeom prst="ellipse">
            <a:avLst/>
          </a:prstGeom>
          <a:solidFill>
            <a:srgbClr val="0070C0"/>
          </a:solidFill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 dirty="0">
                <a:solidFill>
                  <a:schemeClr val="lt1"/>
                </a:solidFill>
              </a:rPr>
              <a:t>𝝅</a:t>
            </a:r>
            <a:r>
              <a:rPr lang="es-419" sz="2000" baseline="-25000" dirty="0">
                <a:solidFill>
                  <a:schemeClr val="lt1"/>
                </a:solidFill>
              </a:rPr>
              <a:t>t-2</a:t>
            </a:r>
            <a:endParaRPr sz="2000" baseline="-25000" dirty="0">
              <a:solidFill>
                <a:schemeClr val="lt1"/>
              </a:solidFill>
            </a:endParaRPr>
          </a:p>
        </p:txBody>
      </p:sp>
      <p:cxnSp>
        <p:nvCxnSpPr>
          <p:cNvPr id="306" name="Google Shape;306;p47"/>
          <p:cNvCxnSpPr>
            <a:stCxn id="305" idx="6"/>
            <a:endCxn id="297" idx="0"/>
          </p:cNvCxnSpPr>
          <p:nvPr/>
        </p:nvCxnSpPr>
        <p:spPr>
          <a:xfrm>
            <a:off x="2445300" y="1411525"/>
            <a:ext cx="702000" cy="735000"/>
          </a:xfrm>
          <a:prstGeom prst="curved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6750" y="279919"/>
            <a:ext cx="6937313" cy="46366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295611"/>
              </p:ext>
            </p:extLst>
          </p:nvPr>
        </p:nvGraphicFramePr>
        <p:xfrm>
          <a:off x="1" y="0"/>
          <a:ext cx="1717974" cy="126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5" imgW="3009240" imgH="2209320" progId="">
                  <p:embed/>
                </p:oleObj>
              </mc:Choice>
              <mc:Fallback>
                <p:oleObj r:id="rId5" imgW="3009240" imgH="2209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717974" cy="1261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357497"/>
              </p:ext>
            </p:extLst>
          </p:nvPr>
        </p:nvGraphicFramePr>
        <p:xfrm>
          <a:off x="-30135" y="1276396"/>
          <a:ext cx="1746967" cy="1261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7" imgW="3060000" imgH="2209320" progId="">
                  <p:embed/>
                </p:oleObj>
              </mc:Choice>
              <mc:Fallback>
                <p:oleObj r:id="rId7" imgW="3060000" imgH="2209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0135" y="1276396"/>
                        <a:ext cx="1746967" cy="1261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50071"/>
              </p:ext>
            </p:extLst>
          </p:nvPr>
        </p:nvGraphicFramePr>
        <p:xfrm>
          <a:off x="-8672" y="2557456"/>
          <a:ext cx="1728147" cy="126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r:id="rId9" imgW="3022200" imgH="2209320" progId="">
                  <p:embed/>
                </p:oleObj>
              </mc:Choice>
              <mc:Fallback>
                <p:oleObj r:id="rId9" imgW="3022200" imgH="2209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8672" y="2557456"/>
                        <a:ext cx="1728147" cy="1263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09835"/>
              </p:ext>
            </p:extLst>
          </p:nvPr>
        </p:nvGraphicFramePr>
        <p:xfrm>
          <a:off x="-30135" y="3855482"/>
          <a:ext cx="1746967" cy="1288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r:id="rId11" imgW="2996640" imgH="2209320" progId="">
                  <p:embed/>
                </p:oleObj>
              </mc:Choice>
              <mc:Fallback>
                <p:oleObj r:id="rId11" imgW="2996640" imgH="2209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30135" y="3855482"/>
                        <a:ext cx="1746967" cy="1288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754" y="116892"/>
            <a:ext cx="5923400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234" y="116892"/>
            <a:ext cx="2058793" cy="49029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272154" y="914400"/>
            <a:ext cx="871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Blue line= differential speed of wheels</a:t>
            </a:r>
          </a:p>
          <a:p>
            <a:endParaRPr lang="en-US" sz="9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Orange line= values of PI</a:t>
            </a:r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2153" y="3077547"/>
            <a:ext cx="8718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Blue line= values of A</a:t>
            </a:r>
          </a:p>
          <a:p>
            <a:endParaRPr lang="en-US" sz="9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Orange line= values of PI</a:t>
            </a:r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61" y="236239"/>
            <a:ext cx="7742320" cy="464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775857" y="811763"/>
            <a:ext cx="592494" cy="340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51719" y="1152331"/>
            <a:ext cx="1175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</a:t>
            </a:r>
            <a:r>
              <a:rPr lang="en-US" sz="1000" dirty="0" smtClean="0"/>
              <a:t>nticipation effect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753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Results</a:t>
            </a:r>
            <a:endParaRPr sz="4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51"/>
          <p:cNvSpPr txBox="1">
            <a:spLocks noGrp="1"/>
          </p:cNvSpPr>
          <p:nvPr>
            <p:ph type="body" idx="1"/>
          </p:nvPr>
        </p:nvSpPr>
        <p:spPr>
          <a:xfrm>
            <a:off x="174350" y="1441325"/>
            <a:ext cx="4300800" cy="30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s-419" sz="2000">
                <a:solidFill>
                  <a:schemeClr val="lt1"/>
                </a:solidFill>
              </a:rPr>
              <a:t>Unsupervised representation learning</a:t>
            </a:r>
            <a:br>
              <a:rPr lang="es-419" sz="2000">
                <a:solidFill>
                  <a:schemeClr val="lt1"/>
                </a:solidFill>
              </a:rPr>
            </a:b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s-419" sz="2000">
                <a:solidFill>
                  <a:schemeClr val="lt1"/>
                </a:solidFill>
              </a:rPr>
              <a:t>Segment sequential data based on observed dynamics</a:t>
            </a:r>
            <a:endParaRPr sz="2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2" name="Google Shape;332;p51"/>
          <p:cNvSpPr txBox="1">
            <a:spLocks noGrp="1"/>
          </p:cNvSpPr>
          <p:nvPr>
            <p:ph type="body" idx="1"/>
          </p:nvPr>
        </p:nvSpPr>
        <p:spPr>
          <a:xfrm>
            <a:off x="4436350" y="1441325"/>
            <a:ext cx="4475100" cy="31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s-419" sz="2000">
                <a:solidFill>
                  <a:schemeClr val="lt1"/>
                </a:solidFill>
              </a:rPr>
              <a:t>Generative models merging deep learning and variational methods</a:t>
            </a:r>
            <a:br>
              <a:rPr lang="es-419" sz="2000">
                <a:solidFill>
                  <a:schemeClr val="lt1"/>
                </a:solidFill>
              </a:rPr>
            </a:b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s-419" sz="2000">
                <a:solidFill>
                  <a:schemeClr val="lt1"/>
                </a:solidFill>
              </a:rPr>
              <a:t>Semantically interpretable representations </a:t>
            </a:r>
            <a:endParaRPr sz="2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2"/>
          <p:cNvSpPr txBox="1">
            <a:spLocks noGrp="1"/>
          </p:cNvSpPr>
          <p:nvPr>
            <p:ph type="title"/>
          </p:nvPr>
        </p:nvSpPr>
        <p:spPr>
          <a:xfrm>
            <a:off x="311700" y="165108"/>
            <a:ext cx="8520600" cy="9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Conclusions</a:t>
            </a:r>
            <a:endParaRPr sz="4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52"/>
          <p:cNvSpPr txBox="1">
            <a:spLocks noGrp="1"/>
          </p:cNvSpPr>
          <p:nvPr>
            <p:ph type="body" idx="1"/>
          </p:nvPr>
        </p:nvSpPr>
        <p:spPr>
          <a:xfrm>
            <a:off x="142875" y="1392900"/>
            <a:ext cx="4429200" cy="30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2200" dirty="0" err="1">
                <a:solidFill>
                  <a:schemeClr val="lt1"/>
                </a:solidFill>
              </a:rPr>
              <a:t>Build</a:t>
            </a:r>
            <a:r>
              <a:rPr lang="es-419" sz="2200" dirty="0">
                <a:solidFill>
                  <a:schemeClr val="lt1"/>
                </a:solidFill>
              </a:rPr>
              <a:t> </a:t>
            </a:r>
            <a:r>
              <a:rPr lang="es-419" sz="2200" dirty="0" err="1">
                <a:solidFill>
                  <a:schemeClr val="lt1"/>
                </a:solidFill>
              </a:rPr>
              <a:t>knowledge</a:t>
            </a:r>
            <a:r>
              <a:rPr lang="es-419" sz="2200" dirty="0">
                <a:solidFill>
                  <a:schemeClr val="lt1"/>
                </a:solidFill>
              </a:rPr>
              <a:t> in </a:t>
            </a:r>
            <a:r>
              <a:rPr lang="es-419" sz="2200" dirty="0" err="1">
                <a:solidFill>
                  <a:schemeClr val="lt1"/>
                </a:solidFill>
              </a:rPr>
              <a:t>an</a:t>
            </a:r>
            <a:r>
              <a:rPr lang="es-419" sz="2200" dirty="0">
                <a:solidFill>
                  <a:schemeClr val="lt1"/>
                </a:solidFill>
              </a:rPr>
              <a:t> </a:t>
            </a:r>
            <a:r>
              <a:rPr lang="es-419" sz="2200" dirty="0" err="1">
                <a:solidFill>
                  <a:schemeClr val="lt1"/>
                </a:solidFill>
              </a:rPr>
              <a:t>unsupervised</a:t>
            </a:r>
            <a:r>
              <a:rPr lang="es-419" sz="2200" dirty="0">
                <a:solidFill>
                  <a:schemeClr val="lt1"/>
                </a:solidFill>
              </a:rPr>
              <a:t> </a:t>
            </a:r>
            <a:r>
              <a:rPr lang="es-419" sz="2200" dirty="0" err="1">
                <a:solidFill>
                  <a:schemeClr val="lt1"/>
                </a:solidFill>
              </a:rPr>
              <a:t>way</a:t>
            </a:r>
            <a:r>
              <a:rPr lang="es-419" sz="2200" dirty="0">
                <a:solidFill>
                  <a:schemeClr val="lt1"/>
                </a:solidFill>
              </a:rPr>
              <a:t> </a:t>
            </a:r>
            <a:endParaRPr sz="2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2200" dirty="0" err="1">
                <a:solidFill>
                  <a:schemeClr val="lt1"/>
                </a:solidFill>
              </a:rPr>
              <a:t>Representing</a:t>
            </a:r>
            <a:r>
              <a:rPr lang="es-419" sz="2200" dirty="0">
                <a:solidFill>
                  <a:schemeClr val="lt1"/>
                </a:solidFill>
              </a:rPr>
              <a:t> </a:t>
            </a:r>
            <a:r>
              <a:rPr lang="es-419" sz="2200" dirty="0" err="1">
                <a:solidFill>
                  <a:schemeClr val="lt1"/>
                </a:solidFill>
              </a:rPr>
              <a:t>content</a:t>
            </a:r>
            <a:r>
              <a:rPr lang="es-419" sz="2200" dirty="0">
                <a:solidFill>
                  <a:schemeClr val="lt1"/>
                </a:solidFill>
              </a:rPr>
              <a:t> and </a:t>
            </a:r>
            <a:r>
              <a:rPr lang="es-419" sz="2200" dirty="0" err="1" smtClean="0">
                <a:solidFill>
                  <a:schemeClr val="lt1"/>
                </a:solidFill>
              </a:rPr>
              <a:t>process</a:t>
            </a:r>
            <a:r>
              <a:rPr lang="es-419" sz="2200" dirty="0" smtClean="0">
                <a:solidFill>
                  <a:schemeClr val="lt1"/>
                </a:solidFill>
              </a:rPr>
              <a:t> </a:t>
            </a:r>
            <a:r>
              <a:rPr lang="es-419" sz="2200" dirty="0" err="1">
                <a:solidFill>
                  <a:schemeClr val="lt1"/>
                </a:solidFill>
              </a:rPr>
              <a:t>yields</a:t>
            </a:r>
            <a:r>
              <a:rPr lang="es-419" sz="2200" dirty="0">
                <a:solidFill>
                  <a:schemeClr val="lt1"/>
                </a:solidFill>
              </a:rPr>
              <a:t> </a:t>
            </a:r>
            <a:r>
              <a:rPr lang="es-419" sz="2200" dirty="0" err="1">
                <a:solidFill>
                  <a:schemeClr val="lt1"/>
                </a:solidFill>
              </a:rPr>
              <a:t>interpretability</a:t>
            </a:r>
            <a:endParaRPr sz="22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200" dirty="0">
              <a:solidFill>
                <a:schemeClr val="lt1"/>
              </a:solidFill>
            </a:endParaRPr>
          </a:p>
        </p:txBody>
      </p:sp>
      <p:sp>
        <p:nvSpPr>
          <p:cNvPr id="339" name="Google Shape;339;p52"/>
          <p:cNvSpPr txBox="1">
            <a:spLocks noGrp="1"/>
          </p:cNvSpPr>
          <p:nvPr>
            <p:ph type="body" idx="1"/>
          </p:nvPr>
        </p:nvSpPr>
        <p:spPr>
          <a:xfrm>
            <a:off x="4572000" y="1392900"/>
            <a:ext cx="4429200" cy="31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2200" dirty="0" err="1">
                <a:solidFill>
                  <a:schemeClr val="lt1"/>
                </a:solidFill>
              </a:rPr>
              <a:t>Prediction</a:t>
            </a:r>
            <a:r>
              <a:rPr lang="es-419" sz="2200" dirty="0">
                <a:solidFill>
                  <a:schemeClr val="lt1"/>
                </a:solidFill>
              </a:rPr>
              <a:t> </a:t>
            </a:r>
            <a:r>
              <a:rPr lang="es-419" sz="2200" dirty="0" err="1">
                <a:solidFill>
                  <a:schemeClr val="lt1"/>
                </a:solidFill>
              </a:rPr>
              <a:t>is</a:t>
            </a:r>
            <a:r>
              <a:rPr lang="es-419" sz="2200" dirty="0">
                <a:solidFill>
                  <a:schemeClr val="lt1"/>
                </a:solidFill>
              </a:rPr>
              <a:t> central </a:t>
            </a:r>
            <a:r>
              <a:rPr lang="es-419" sz="2200" dirty="0" err="1">
                <a:solidFill>
                  <a:schemeClr val="lt1"/>
                </a:solidFill>
              </a:rPr>
              <a:t>for</a:t>
            </a:r>
            <a:r>
              <a:rPr lang="es-419" sz="2200" dirty="0">
                <a:solidFill>
                  <a:schemeClr val="lt1"/>
                </a:solidFill>
              </a:rPr>
              <a:t> </a:t>
            </a:r>
            <a:r>
              <a:rPr lang="es-419" sz="2200" dirty="0" err="1">
                <a:solidFill>
                  <a:schemeClr val="lt1"/>
                </a:solidFill>
              </a:rPr>
              <a:t>representing</a:t>
            </a:r>
            <a:r>
              <a:rPr lang="es-419" sz="2200" dirty="0">
                <a:solidFill>
                  <a:schemeClr val="lt1"/>
                </a:solidFill>
              </a:rPr>
              <a:t> </a:t>
            </a:r>
            <a:r>
              <a:rPr lang="es-419" sz="2200" dirty="0" err="1" smtClean="0">
                <a:solidFill>
                  <a:schemeClr val="lt1"/>
                </a:solidFill>
              </a:rPr>
              <a:t>dynamics</a:t>
            </a:r>
            <a:r>
              <a:rPr lang="es-419" sz="2200" dirty="0" smtClean="0">
                <a:solidFill>
                  <a:schemeClr val="lt1"/>
                </a:solidFill>
              </a:rPr>
              <a:t> </a:t>
            </a:r>
            <a:endParaRPr sz="2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2200" dirty="0" err="1">
                <a:solidFill>
                  <a:schemeClr val="lt1"/>
                </a:solidFill>
              </a:rPr>
              <a:t>Learning</a:t>
            </a:r>
            <a:r>
              <a:rPr lang="es-419" sz="2200" dirty="0">
                <a:solidFill>
                  <a:schemeClr val="lt1"/>
                </a:solidFill>
              </a:rPr>
              <a:t> </a:t>
            </a:r>
            <a:r>
              <a:rPr lang="es-419" sz="2200" dirty="0" err="1">
                <a:solidFill>
                  <a:schemeClr val="lt1"/>
                </a:solidFill>
              </a:rPr>
              <a:t>from</a:t>
            </a:r>
            <a:r>
              <a:rPr lang="es-419" sz="2200" dirty="0">
                <a:solidFill>
                  <a:schemeClr val="lt1"/>
                </a:solidFill>
              </a:rPr>
              <a:t> </a:t>
            </a:r>
            <a:r>
              <a:rPr lang="es-419" sz="2200" dirty="0" err="1">
                <a:solidFill>
                  <a:schemeClr val="lt1"/>
                </a:solidFill>
              </a:rPr>
              <a:t>action-content</a:t>
            </a:r>
            <a:r>
              <a:rPr lang="es-419" sz="2200" dirty="0">
                <a:solidFill>
                  <a:schemeClr val="lt1"/>
                </a:solidFill>
              </a:rPr>
              <a:t> </a:t>
            </a:r>
            <a:r>
              <a:rPr lang="es-419" sz="2200" dirty="0" err="1">
                <a:solidFill>
                  <a:schemeClr val="lt1"/>
                </a:solidFill>
              </a:rPr>
              <a:t>relations</a:t>
            </a:r>
            <a:r>
              <a:rPr lang="es-419" sz="2200" dirty="0">
                <a:solidFill>
                  <a:schemeClr val="lt1"/>
                </a:solidFill>
              </a:rPr>
              <a:t> links to Active </a:t>
            </a:r>
            <a:r>
              <a:rPr lang="es-419" sz="2200" dirty="0" err="1">
                <a:solidFill>
                  <a:schemeClr val="lt1"/>
                </a:solidFill>
              </a:rPr>
              <a:t>Inference</a:t>
            </a:r>
            <a:endParaRPr sz="2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200" dirty="0">
              <a:solidFill>
                <a:schemeClr val="lt1"/>
              </a:solidFill>
            </a:endParaRPr>
          </a:p>
        </p:txBody>
      </p:sp>
      <p:cxnSp>
        <p:nvCxnSpPr>
          <p:cNvPr id="340" name="Google Shape;340;p52"/>
          <p:cNvCxnSpPr>
            <a:stCxn id="341" idx="4"/>
            <a:endCxn id="342" idx="0"/>
          </p:cNvCxnSpPr>
          <p:nvPr/>
        </p:nvCxnSpPr>
        <p:spPr>
          <a:xfrm>
            <a:off x="7005547" y="1636799"/>
            <a:ext cx="0" cy="208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43" name="Google Shape;343;p52"/>
          <p:cNvGrpSpPr/>
          <p:nvPr/>
        </p:nvGrpSpPr>
        <p:grpSpPr>
          <a:xfrm>
            <a:off x="6258682" y="1356870"/>
            <a:ext cx="886935" cy="768797"/>
            <a:chOff x="3982750" y="1270775"/>
            <a:chExt cx="1150220" cy="963164"/>
          </a:xfrm>
        </p:grpSpPr>
        <p:sp>
          <p:nvSpPr>
            <p:cNvPr id="342" name="Google Shape;342;p52"/>
            <p:cNvSpPr/>
            <p:nvPr/>
          </p:nvSpPr>
          <p:spPr>
            <a:xfrm>
              <a:off x="4769670" y="1883239"/>
              <a:ext cx="363300" cy="350700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2"/>
            <p:cNvSpPr/>
            <p:nvPr/>
          </p:nvSpPr>
          <p:spPr>
            <a:xfrm>
              <a:off x="4769670" y="1270775"/>
              <a:ext cx="363300" cy="350700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2"/>
            <p:cNvSpPr/>
            <p:nvPr/>
          </p:nvSpPr>
          <p:spPr>
            <a:xfrm>
              <a:off x="3982750" y="1270775"/>
              <a:ext cx="363300" cy="350700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45" name="Google Shape;345;p52"/>
          <p:cNvCxnSpPr>
            <a:stCxn id="344" idx="6"/>
            <a:endCxn id="341" idx="2"/>
          </p:cNvCxnSpPr>
          <p:nvPr/>
        </p:nvCxnSpPr>
        <p:spPr>
          <a:xfrm>
            <a:off x="6538823" y="1496834"/>
            <a:ext cx="326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46" name="Google Shape;34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7333" y="3217953"/>
            <a:ext cx="504166" cy="4541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52"/>
          <p:cNvCxnSpPr>
            <a:stCxn id="346" idx="1"/>
          </p:cNvCxnSpPr>
          <p:nvPr/>
        </p:nvCxnSpPr>
        <p:spPr>
          <a:xfrm rot="10800000">
            <a:off x="1247733" y="3103327"/>
            <a:ext cx="1359600" cy="341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348" name="Google Shape;34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5000" y="3047100"/>
            <a:ext cx="569825" cy="5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9525" y="3101200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6200" y="3408125"/>
            <a:ext cx="208800" cy="2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5625" y="1465050"/>
            <a:ext cx="55245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55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355" y="377888"/>
            <a:ext cx="2723613" cy="123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9305" y="437757"/>
            <a:ext cx="2723614" cy="89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2888" y="4312128"/>
            <a:ext cx="1779098" cy="691426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359" name="Google Shape;359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1438" y="4378000"/>
            <a:ext cx="559675" cy="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6" y="1763484"/>
            <a:ext cx="1442818" cy="1803141"/>
          </a:xfrm>
          <a:prstGeom prst="rect">
            <a:avLst/>
          </a:prstGeom>
        </p:spPr>
      </p:pic>
      <p:pic>
        <p:nvPicPr>
          <p:cNvPr id="2050" name="Picture 2" descr="Image result for emilia barako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62" y="1763484"/>
            <a:ext cx="1361806" cy="181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ucio marcenar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89" y="1763485"/>
            <a:ext cx="1856793" cy="185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arlo regazzon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175" y="1712167"/>
            <a:ext cx="1798221" cy="19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935" y="3720318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Sebastian OLIER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0303" y="3708334"/>
            <a:ext cx="1713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Emilia BARAKOVA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159" y="3730747"/>
            <a:ext cx="183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Lucio MARCENARO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7175" y="3730747"/>
            <a:ext cx="170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Carlo REGAZZONI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xfrm>
            <a:off x="311700" y="2144550"/>
            <a:ext cx="85206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Where is meaning coming from?</a:t>
            </a:r>
            <a:endParaRPr sz="4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311700" y="315750"/>
            <a:ext cx="85206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Representations</a:t>
            </a:r>
            <a:endParaRPr sz="4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8" name="Google Shape;188;p39"/>
          <p:cNvSpPr txBox="1"/>
          <p:nvPr/>
        </p:nvSpPr>
        <p:spPr>
          <a:xfrm>
            <a:off x="311700" y="1693200"/>
            <a:ext cx="8520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Char char="●"/>
            </a:pPr>
            <a:r>
              <a:rPr lang="es-419"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Create knowledge by observing sequential data:</a:t>
            </a:r>
            <a:endParaRPr sz="2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Char char="○"/>
            </a:pPr>
            <a:r>
              <a:rPr lang="es-419"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Making sense as a dynamic process</a:t>
            </a:r>
            <a:endParaRPr sz="2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Char char="○"/>
            </a:pPr>
            <a:r>
              <a:rPr lang="es-419"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Representing as an active process</a:t>
            </a:r>
            <a:endParaRPr sz="2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Char char="○"/>
            </a:pPr>
            <a:r>
              <a:rPr lang="es-419"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Unsupervised representation learning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Representations</a:t>
            </a:r>
            <a:endParaRPr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40"/>
          <p:cNvSpPr txBox="1">
            <a:spLocks noGrp="1"/>
          </p:cNvSpPr>
          <p:nvPr>
            <p:ph type="body" idx="1"/>
          </p:nvPr>
        </p:nvSpPr>
        <p:spPr>
          <a:xfrm>
            <a:off x="311700" y="1510425"/>
            <a:ext cx="4260300" cy="30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3000">
                <a:solidFill>
                  <a:schemeClr val="lt1"/>
                </a:solidFill>
              </a:rPr>
              <a:t>Embodied</a:t>
            </a:r>
            <a:endParaRPr sz="3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3000">
                <a:solidFill>
                  <a:schemeClr val="lt1"/>
                </a:solidFill>
              </a:rPr>
              <a:t>Context dependent</a:t>
            </a:r>
            <a:endParaRPr sz="3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5" name="Google Shape;195;p40"/>
          <p:cNvSpPr txBox="1">
            <a:spLocks noGrp="1"/>
          </p:cNvSpPr>
          <p:nvPr>
            <p:ph type="body" idx="1"/>
          </p:nvPr>
        </p:nvSpPr>
        <p:spPr>
          <a:xfrm>
            <a:off x="4572000" y="1510425"/>
            <a:ext cx="4260300" cy="31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3000">
                <a:solidFill>
                  <a:schemeClr val="lt1"/>
                </a:solidFill>
              </a:rPr>
              <a:t>Dynamic</a:t>
            </a:r>
            <a:endParaRPr sz="3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3000">
                <a:solidFill>
                  <a:schemeClr val="lt1"/>
                </a:solidFill>
              </a:rPr>
              <a:t>Flexible</a:t>
            </a:r>
            <a:endParaRPr sz="3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96" name="Google Shape;19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687" y="1855312"/>
            <a:ext cx="474324" cy="47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4613" y="1855300"/>
            <a:ext cx="474325" cy="47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8938" y="1886200"/>
            <a:ext cx="412525" cy="4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5880" y="3140400"/>
            <a:ext cx="412525" cy="4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04675" y="3033307"/>
            <a:ext cx="474325" cy="474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 txBox="1">
            <a:spLocks noGrp="1"/>
          </p:cNvSpPr>
          <p:nvPr>
            <p:ph type="title"/>
          </p:nvPr>
        </p:nvSpPr>
        <p:spPr>
          <a:xfrm>
            <a:off x="311700" y="1222525"/>
            <a:ext cx="8520600" cy="24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Active Inference </a:t>
            </a:r>
            <a:endParaRPr sz="4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"/>
          <p:cNvSpPr txBox="1">
            <a:spLocks noGrp="1"/>
          </p:cNvSpPr>
          <p:nvPr>
            <p:ph type="title"/>
          </p:nvPr>
        </p:nvSpPr>
        <p:spPr>
          <a:xfrm>
            <a:off x="311700" y="620550"/>
            <a:ext cx="85206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dirty="0" err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Generative</a:t>
            </a:r>
            <a:r>
              <a:rPr lang="es-419" sz="48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s-419" sz="4800" dirty="0" err="1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Models</a:t>
            </a:r>
            <a:r>
              <a:rPr lang="es-419" sz="4800" dirty="0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(GM)</a:t>
            </a:r>
            <a:endParaRPr sz="48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1" name="Google Shape;211;p42"/>
          <p:cNvSpPr/>
          <p:nvPr/>
        </p:nvSpPr>
        <p:spPr>
          <a:xfrm>
            <a:off x="7095650" y="2129075"/>
            <a:ext cx="823500" cy="774900"/>
          </a:xfrm>
          <a:prstGeom prst="ellipse">
            <a:avLst/>
          </a:prstGeom>
          <a:solidFill>
            <a:srgbClr val="A4C713"/>
          </a:solidFill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2"/>
          <p:cNvSpPr/>
          <p:nvPr/>
        </p:nvSpPr>
        <p:spPr>
          <a:xfrm>
            <a:off x="7095650" y="3598825"/>
            <a:ext cx="823500" cy="774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6592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3" name="Google Shape;213;p42"/>
          <p:cNvCxnSpPr>
            <a:stCxn id="211" idx="5"/>
            <a:endCxn id="212" idx="7"/>
          </p:cNvCxnSpPr>
          <p:nvPr/>
        </p:nvCxnSpPr>
        <p:spPr>
          <a:xfrm>
            <a:off x="7798551" y="2790494"/>
            <a:ext cx="0" cy="921900"/>
          </a:xfrm>
          <a:prstGeom prst="straightConnector1">
            <a:avLst/>
          </a:prstGeom>
          <a:noFill/>
          <a:ln w="28575" cap="flat" cmpd="sng">
            <a:solidFill>
              <a:srgbClr val="A4C71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4" name="Google Shape;214;p42"/>
          <p:cNvCxnSpPr>
            <a:stCxn id="212" idx="1"/>
            <a:endCxn id="211" idx="3"/>
          </p:cNvCxnSpPr>
          <p:nvPr/>
        </p:nvCxnSpPr>
        <p:spPr>
          <a:xfrm rot="10800000">
            <a:off x="7216249" y="2790406"/>
            <a:ext cx="0" cy="9219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5" name="Google Shape;215;p42"/>
          <p:cNvSpPr txBox="1"/>
          <p:nvPr/>
        </p:nvSpPr>
        <p:spPr>
          <a:xfrm>
            <a:off x="311700" y="2129075"/>
            <a:ext cx="63222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Char char="○"/>
            </a:pPr>
            <a:r>
              <a:rPr lang="es-419"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Represent the state of the world by minimizing prediction error.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3"/>
          <p:cNvSpPr txBox="1">
            <a:spLocks noGrp="1"/>
          </p:cNvSpPr>
          <p:nvPr>
            <p:ph type="title"/>
          </p:nvPr>
        </p:nvSpPr>
        <p:spPr>
          <a:xfrm>
            <a:off x="311700" y="620550"/>
            <a:ext cx="85206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Temporal Relations in GM</a:t>
            </a:r>
            <a:endParaRPr sz="4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1" name="Google Shape;221;p43"/>
          <p:cNvSpPr/>
          <p:nvPr/>
        </p:nvSpPr>
        <p:spPr>
          <a:xfrm>
            <a:off x="7376750" y="2148425"/>
            <a:ext cx="823500" cy="774900"/>
          </a:xfrm>
          <a:prstGeom prst="ellipse">
            <a:avLst/>
          </a:prstGeom>
          <a:solidFill>
            <a:srgbClr val="A4C713"/>
          </a:solidFill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</p:txBody>
      </p:sp>
      <p:sp>
        <p:nvSpPr>
          <p:cNvPr id="222" name="Google Shape;222;p43"/>
          <p:cNvSpPr/>
          <p:nvPr/>
        </p:nvSpPr>
        <p:spPr>
          <a:xfrm>
            <a:off x="7376750" y="3618175"/>
            <a:ext cx="823500" cy="774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6592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3" name="Google Shape;223;p43"/>
          <p:cNvCxnSpPr>
            <a:stCxn id="221" idx="5"/>
            <a:endCxn id="222" idx="7"/>
          </p:cNvCxnSpPr>
          <p:nvPr/>
        </p:nvCxnSpPr>
        <p:spPr>
          <a:xfrm>
            <a:off x="8079651" y="2809844"/>
            <a:ext cx="0" cy="921900"/>
          </a:xfrm>
          <a:prstGeom prst="straightConnector1">
            <a:avLst/>
          </a:prstGeom>
          <a:noFill/>
          <a:ln w="28575" cap="flat" cmpd="sng">
            <a:solidFill>
              <a:srgbClr val="A4C71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4" name="Google Shape;224;p43"/>
          <p:cNvCxnSpPr>
            <a:stCxn id="222" idx="1"/>
            <a:endCxn id="221" idx="3"/>
          </p:cNvCxnSpPr>
          <p:nvPr/>
        </p:nvCxnSpPr>
        <p:spPr>
          <a:xfrm rot="10800000">
            <a:off x="7497349" y="2809756"/>
            <a:ext cx="0" cy="9219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5" name="Google Shape;225;p43"/>
          <p:cNvSpPr/>
          <p:nvPr/>
        </p:nvSpPr>
        <p:spPr>
          <a:xfrm>
            <a:off x="5591850" y="2148425"/>
            <a:ext cx="823500" cy="774900"/>
          </a:xfrm>
          <a:prstGeom prst="ellipse">
            <a:avLst/>
          </a:prstGeom>
          <a:solidFill>
            <a:srgbClr val="A4C713"/>
          </a:solidFill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</p:txBody>
      </p:sp>
      <p:cxnSp>
        <p:nvCxnSpPr>
          <p:cNvPr id="226" name="Google Shape;226;p43"/>
          <p:cNvCxnSpPr>
            <a:stCxn id="225" idx="6"/>
            <a:endCxn id="221" idx="2"/>
          </p:cNvCxnSpPr>
          <p:nvPr/>
        </p:nvCxnSpPr>
        <p:spPr>
          <a:xfrm>
            <a:off x="6415350" y="2535875"/>
            <a:ext cx="961500" cy="0"/>
          </a:xfrm>
          <a:prstGeom prst="straightConnector1">
            <a:avLst/>
          </a:prstGeom>
          <a:noFill/>
          <a:ln w="28575" cap="flat" cmpd="sng">
            <a:solidFill>
              <a:srgbClr val="A4C71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7" name="Google Shape;227;p43"/>
          <p:cNvSpPr txBox="1"/>
          <p:nvPr/>
        </p:nvSpPr>
        <p:spPr>
          <a:xfrm>
            <a:off x="5515650" y="1693175"/>
            <a:ext cx="26847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</a:rPr>
              <a:t>   t-1                       t   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28" name="Google Shape;228;p43"/>
          <p:cNvSpPr/>
          <p:nvPr/>
        </p:nvSpPr>
        <p:spPr>
          <a:xfrm>
            <a:off x="5591850" y="3618275"/>
            <a:ext cx="823500" cy="774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6592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9" name="Google Shape;229;p43"/>
          <p:cNvCxnSpPr>
            <a:endCxn id="228" idx="7"/>
          </p:cNvCxnSpPr>
          <p:nvPr/>
        </p:nvCxnSpPr>
        <p:spPr>
          <a:xfrm>
            <a:off x="6294751" y="2809856"/>
            <a:ext cx="0" cy="921900"/>
          </a:xfrm>
          <a:prstGeom prst="straightConnector1">
            <a:avLst/>
          </a:prstGeom>
          <a:noFill/>
          <a:ln w="28575" cap="flat" cmpd="sng">
            <a:solidFill>
              <a:srgbClr val="A4C71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0" name="Google Shape;230;p43"/>
          <p:cNvCxnSpPr>
            <a:stCxn id="228" idx="1"/>
          </p:cNvCxnSpPr>
          <p:nvPr/>
        </p:nvCxnSpPr>
        <p:spPr>
          <a:xfrm rot="10800000">
            <a:off x="5712449" y="2809856"/>
            <a:ext cx="0" cy="9219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1" name="Google Shape;231;p43"/>
          <p:cNvSpPr txBox="1"/>
          <p:nvPr/>
        </p:nvSpPr>
        <p:spPr>
          <a:xfrm>
            <a:off x="311700" y="2129075"/>
            <a:ext cx="52803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Char char="○"/>
            </a:pPr>
            <a:r>
              <a:rPr lang="es-419"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Dynamically integrate information while interacting with the world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4"/>
          <p:cNvSpPr/>
          <p:nvPr/>
        </p:nvSpPr>
        <p:spPr>
          <a:xfrm>
            <a:off x="5065488" y="1169273"/>
            <a:ext cx="823500" cy="774900"/>
          </a:xfrm>
          <a:prstGeom prst="ellipse">
            <a:avLst/>
          </a:prstGeom>
          <a:solidFill>
            <a:srgbClr val="A4C713"/>
          </a:solidFill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</p:txBody>
      </p:sp>
      <p:cxnSp>
        <p:nvCxnSpPr>
          <p:cNvPr id="237" name="Google Shape;237;p44"/>
          <p:cNvCxnSpPr>
            <a:stCxn id="238" idx="4"/>
            <a:endCxn id="239" idx="0"/>
          </p:cNvCxnSpPr>
          <p:nvPr/>
        </p:nvCxnSpPr>
        <p:spPr>
          <a:xfrm>
            <a:off x="3666763" y="1944173"/>
            <a:ext cx="0" cy="870300"/>
          </a:xfrm>
          <a:prstGeom prst="straightConnector1">
            <a:avLst/>
          </a:prstGeom>
          <a:noFill/>
          <a:ln w="28575" cap="flat" cmpd="sng">
            <a:solidFill>
              <a:srgbClr val="A4C71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8" name="Google Shape;238;p44"/>
          <p:cNvSpPr/>
          <p:nvPr/>
        </p:nvSpPr>
        <p:spPr>
          <a:xfrm>
            <a:off x="3255013" y="1169273"/>
            <a:ext cx="823500" cy="774900"/>
          </a:xfrm>
          <a:prstGeom prst="ellipse">
            <a:avLst/>
          </a:prstGeom>
          <a:solidFill>
            <a:srgbClr val="A4C713"/>
          </a:solidFill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</p:txBody>
      </p:sp>
      <p:cxnSp>
        <p:nvCxnSpPr>
          <p:cNvPr id="240" name="Google Shape;240;p44"/>
          <p:cNvCxnSpPr>
            <a:stCxn id="238" idx="6"/>
            <a:endCxn id="236" idx="2"/>
          </p:cNvCxnSpPr>
          <p:nvPr/>
        </p:nvCxnSpPr>
        <p:spPr>
          <a:xfrm>
            <a:off x="4078513" y="1556723"/>
            <a:ext cx="987000" cy="0"/>
          </a:xfrm>
          <a:prstGeom prst="straightConnector1">
            <a:avLst/>
          </a:prstGeom>
          <a:noFill/>
          <a:ln w="28575" cap="flat" cmpd="sng">
            <a:solidFill>
              <a:srgbClr val="A4C713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41" name="Google Shape;24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013" y="4027785"/>
            <a:ext cx="823500" cy="82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9" name="Google Shape;23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5012" y="2814385"/>
            <a:ext cx="823500" cy="823500"/>
          </a:xfrm>
          <a:prstGeom prst="rect">
            <a:avLst/>
          </a:prstGeom>
          <a:noFill/>
          <a:ln w="9525" cap="flat" cmpd="sng">
            <a:solidFill>
              <a:srgbClr val="A4C713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42" name="Google Shape;242;p44"/>
          <p:cNvGrpSpPr/>
          <p:nvPr/>
        </p:nvGrpSpPr>
        <p:grpSpPr>
          <a:xfrm>
            <a:off x="5066594" y="3419039"/>
            <a:ext cx="821284" cy="827593"/>
            <a:chOff x="5445175" y="1818025"/>
            <a:chExt cx="2578600" cy="2438400"/>
          </a:xfrm>
        </p:grpSpPr>
        <p:pic>
          <p:nvPicPr>
            <p:cNvPr id="243" name="Google Shape;243;p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85475" y="1818075"/>
              <a:ext cx="2438300" cy="2438300"/>
            </a:xfrm>
            <a:prstGeom prst="rect">
              <a:avLst/>
            </a:prstGeom>
            <a:noFill/>
            <a:ln w="9525" cap="flat" cmpd="sng">
              <a:solidFill>
                <a:srgbClr val="CD4B3C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44" name="Google Shape;244;p4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45175" y="1818025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44"/>
            <p:cNvPicPr preferRelativeResize="0"/>
            <p:nvPr/>
          </p:nvPicPr>
          <p:blipFill rotWithShape="1">
            <a:blip r:embed="rId4">
              <a:alphaModFix/>
            </a:blip>
            <a:srcRect l="13985" r="37148"/>
            <a:stretch/>
          </p:blipFill>
          <p:spPr>
            <a:xfrm>
              <a:off x="5778550" y="1818025"/>
              <a:ext cx="1191625" cy="24384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6" name="Google Shape;246;p44"/>
          <p:cNvCxnSpPr>
            <a:stCxn id="239" idx="3"/>
            <a:endCxn id="245" idx="0"/>
          </p:cNvCxnSpPr>
          <p:nvPr/>
        </p:nvCxnSpPr>
        <p:spPr>
          <a:xfrm>
            <a:off x="4078513" y="3226135"/>
            <a:ext cx="1284000" cy="192900"/>
          </a:xfrm>
          <a:prstGeom prst="straightConnector1">
            <a:avLst/>
          </a:prstGeom>
          <a:noFill/>
          <a:ln w="28575" cap="flat" cmpd="sng">
            <a:solidFill>
              <a:srgbClr val="A4C71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7" name="Google Shape;247;p44"/>
          <p:cNvCxnSpPr>
            <a:stCxn id="241" idx="3"/>
            <a:endCxn id="245" idx="2"/>
          </p:cNvCxnSpPr>
          <p:nvPr/>
        </p:nvCxnSpPr>
        <p:spPr>
          <a:xfrm rot="10800000" flipH="1">
            <a:off x="4078513" y="4246635"/>
            <a:ext cx="1284000" cy="1929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8" name="Google Shape;248;p44"/>
          <p:cNvCxnSpPr>
            <a:endCxn id="236" idx="4"/>
          </p:cNvCxnSpPr>
          <p:nvPr/>
        </p:nvCxnSpPr>
        <p:spPr>
          <a:xfrm rot="10800000" flipH="1">
            <a:off x="5474838" y="1944173"/>
            <a:ext cx="2400" cy="14226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53;p45"/>
          <p:cNvSpPr txBox="1">
            <a:spLocks noGrp="1"/>
          </p:cNvSpPr>
          <p:nvPr>
            <p:ph type="title"/>
          </p:nvPr>
        </p:nvSpPr>
        <p:spPr>
          <a:xfrm>
            <a:off x="270588" y="46067"/>
            <a:ext cx="8533720" cy="137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dirty="0" err="1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Problem</a:t>
            </a:r>
            <a:r>
              <a:rPr lang="es-419" sz="3200" dirty="0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: </a:t>
            </a:r>
            <a:r>
              <a:rPr lang="es-419" sz="3200" dirty="0" err="1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Confusion</a:t>
            </a:r>
            <a:r>
              <a:rPr lang="es-419" sz="3200" dirty="0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s-419" sz="3200" dirty="0" err="1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with</a:t>
            </a:r>
            <a:r>
              <a:rPr lang="es-419" sz="3200" dirty="0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s-419" sz="3200" dirty="0" err="1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Dynamic</a:t>
            </a:r>
            <a:r>
              <a:rPr lang="es-419" sz="3200" dirty="0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Content</a:t>
            </a:r>
            <a:endParaRPr sz="32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>
            <a:spLocks noGrp="1"/>
          </p:cNvSpPr>
          <p:nvPr>
            <p:ph type="title"/>
          </p:nvPr>
        </p:nvSpPr>
        <p:spPr>
          <a:xfrm>
            <a:off x="247262" y="275317"/>
            <a:ext cx="8533720" cy="1376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dirty="0" err="1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Solution</a:t>
            </a:r>
            <a:r>
              <a:rPr lang="es-419" sz="3200" dirty="0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: </a:t>
            </a:r>
            <a:r>
              <a:rPr lang="es-419" sz="3200" dirty="0" err="1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Separate</a:t>
            </a:r>
            <a:r>
              <a:rPr lang="es-419" sz="3200" dirty="0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s-419" sz="3200" dirty="0" err="1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Process</a:t>
            </a:r>
            <a:r>
              <a:rPr lang="es-419" sz="3200" dirty="0" smtClean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and Content</a:t>
            </a:r>
            <a:endParaRPr sz="3200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54" name="Google Shape;25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000" y="3474400"/>
            <a:ext cx="1283550" cy="1283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45"/>
          <p:cNvCxnSpPr>
            <a:stCxn id="254" idx="1"/>
          </p:cNvCxnSpPr>
          <p:nvPr/>
        </p:nvCxnSpPr>
        <p:spPr>
          <a:xfrm rot="10800000">
            <a:off x="2576900" y="3149875"/>
            <a:ext cx="3461100" cy="96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Custom 5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8D28"/>
      </a:accent1>
      <a:accent2>
        <a:srgbClr val="2F83D7"/>
      </a:accent2>
      <a:accent3>
        <a:srgbClr val="BF2D23"/>
      </a:accent3>
      <a:accent4>
        <a:srgbClr val="174C0C"/>
      </a:accent4>
      <a:accent5>
        <a:srgbClr val="D7550C"/>
      </a:accent5>
      <a:accent6>
        <a:srgbClr val="0F335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191</Words>
  <Application>Microsoft Office PowerPoint</Application>
  <PresentationFormat>On-screen Show (16:9)</PresentationFormat>
  <Paragraphs>76</Paragraphs>
  <Slides>17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Questrial</vt:lpstr>
      <vt:lpstr>Calibri</vt:lpstr>
      <vt:lpstr>Quintessential</vt:lpstr>
      <vt:lpstr>Oswald</vt:lpstr>
      <vt:lpstr>Roboto</vt:lpstr>
      <vt:lpstr>Montserrat SemiBold</vt:lpstr>
      <vt:lpstr>Verdana</vt:lpstr>
      <vt:lpstr>Roboto Light</vt:lpstr>
      <vt:lpstr>Arial</vt:lpstr>
      <vt:lpstr>Allerta</vt:lpstr>
      <vt:lpstr>Simple Light</vt:lpstr>
      <vt:lpstr>Simple Light</vt:lpstr>
      <vt:lpstr>Custom Design</vt:lpstr>
      <vt:lpstr> DYNAMIC REPRESENTATIONS  Building knowledge through an active representational process based on deep generative models</vt:lpstr>
      <vt:lpstr>Where is meaning coming from?</vt:lpstr>
      <vt:lpstr>Representations</vt:lpstr>
      <vt:lpstr>Representations</vt:lpstr>
      <vt:lpstr>Active Inference </vt:lpstr>
      <vt:lpstr>Generative Models (GM)</vt:lpstr>
      <vt:lpstr>Temporal Relations in GM</vt:lpstr>
      <vt:lpstr>Problem: Confusion with Dynamic Content</vt:lpstr>
      <vt:lpstr>Solution: Separate Process and Content</vt:lpstr>
      <vt:lpstr>Content and Process</vt:lpstr>
      <vt:lpstr>Model</vt:lpstr>
      <vt:lpstr>PowerPoint Presentation</vt:lpstr>
      <vt:lpstr>PowerPoint Presentation</vt:lpstr>
      <vt:lpstr>PowerPoint Presentation</vt:lpstr>
      <vt:lpstr>Results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DYNAMIC REPRESENTATIONS  Building knowledge through an active representational process based on deep generative models</dc:title>
  <cp:lastModifiedBy>Rauterberg, G.W.M.</cp:lastModifiedBy>
  <cp:revision>12</cp:revision>
  <dcterms:modified xsi:type="dcterms:W3CDTF">2019-05-26T16:35:10Z</dcterms:modified>
</cp:coreProperties>
</file>